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rchitype Vierkant" panose="020B0604020202020204" charset="0"/>
      <p:regular r:id="rId10"/>
    </p:embeddedFont>
    <p:embeddedFont>
      <p:font typeface="Chromium One" panose="020B0604020202020204" charset="-94"/>
      <p:regular r:id="rId11"/>
    </p:embeddedFont>
    <p:embeddedFont>
      <p:font typeface="Code Pro" panose="020B0604020202020204" charset="0"/>
      <p:regular r:id="rId12"/>
    </p:embeddedFont>
    <p:embeddedFont>
      <p:font typeface="Codec Pro Bold" panose="020B0604020202020204" charset="0"/>
      <p:regular r:id="rId13"/>
    </p:embeddedFont>
    <p:embeddedFont>
      <p:font typeface="HK Modular" panose="020B0604020202020204" charset="-9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816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7576374" y="60780"/>
            <a:ext cx="14985342" cy="10165441"/>
          </a:xfrm>
          <a:custGeom>
            <a:avLst/>
            <a:gdLst/>
            <a:ahLst/>
            <a:cxnLst/>
            <a:rect l="l" t="t" r="r" b="b"/>
            <a:pathLst>
              <a:path w="14985342" h="10165441">
                <a:moveTo>
                  <a:pt x="0" y="0"/>
                </a:moveTo>
                <a:lnTo>
                  <a:pt x="14985342" y="0"/>
                </a:lnTo>
                <a:lnTo>
                  <a:pt x="14985342" y="10165440"/>
                </a:lnTo>
                <a:lnTo>
                  <a:pt x="0" y="101654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7000"/>
            </a:blip>
            <a:stretch>
              <a:fillRect l="-29211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4" name="TextBox 4"/>
          <p:cNvSpPr txBox="1"/>
          <p:nvPr/>
        </p:nvSpPr>
        <p:spPr>
          <a:xfrm>
            <a:off x="1655416" y="8644627"/>
            <a:ext cx="6293287" cy="670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b="1" spc="-118">
                <a:solidFill>
                  <a:srgbClr val="8C52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BMT 216 Web Arayüz Geliştirme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20858" y="5968837"/>
            <a:ext cx="3921485" cy="1952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 b="1" spc="-72">
                <a:solidFill>
                  <a:srgbClr val="8C52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Ayşe AKDOĞAN </a:t>
            </a:r>
          </a:p>
          <a:p>
            <a:pPr algn="ctr">
              <a:lnSpc>
                <a:spcPts val="3080"/>
              </a:lnSpc>
            </a:pPr>
            <a:r>
              <a:rPr lang="en-US" sz="2200" b="1" spc="-72">
                <a:solidFill>
                  <a:srgbClr val="8C52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Işıl Cemre SAĞLAM</a:t>
            </a:r>
          </a:p>
          <a:p>
            <a:pPr algn="ctr">
              <a:lnSpc>
                <a:spcPts val="3080"/>
              </a:lnSpc>
            </a:pPr>
            <a:r>
              <a:rPr lang="en-US" sz="2200" b="1" spc="-72">
                <a:solidFill>
                  <a:srgbClr val="8C52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Melih Ali ÇAĞMAN</a:t>
            </a:r>
          </a:p>
          <a:p>
            <a:pPr algn="ctr">
              <a:lnSpc>
                <a:spcPts val="3080"/>
              </a:lnSpc>
            </a:pPr>
            <a:r>
              <a:rPr lang="en-US" sz="2200" b="1" spc="-72">
                <a:solidFill>
                  <a:srgbClr val="8C52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Ceyhun SEDEF</a:t>
            </a:r>
          </a:p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 b="1" spc="-72">
                <a:solidFill>
                  <a:srgbClr val="8C52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Ömer BÖREKÇİ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520916" y="1495425"/>
            <a:ext cx="10205032" cy="2652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54"/>
              </a:lnSpc>
              <a:spcBef>
                <a:spcPct val="0"/>
              </a:spcBef>
            </a:pPr>
            <a:r>
              <a:rPr lang="en-US" sz="12318" b="1">
                <a:solidFill>
                  <a:srgbClr val="00BF63"/>
                </a:solidFill>
                <a:latin typeface="HK Modular"/>
                <a:ea typeface="HK Modular"/>
                <a:cs typeface="HK Modular"/>
                <a:sym typeface="HK Modular"/>
              </a:rPr>
              <a:t>SAYI TAHMİN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6630" y="3972534"/>
            <a:ext cx="6462072" cy="1225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95"/>
              </a:lnSpc>
              <a:spcBef>
                <a:spcPct val="0"/>
              </a:spcBef>
            </a:pPr>
            <a:r>
              <a:rPr lang="en-US" sz="10744" b="1">
                <a:solidFill>
                  <a:srgbClr val="7900FF"/>
                </a:solidFill>
                <a:latin typeface="HK Modular"/>
                <a:ea typeface="HK Modular"/>
                <a:cs typeface="HK Modular"/>
                <a:sym typeface="HK Modular"/>
              </a:rPr>
              <a:t>OYUNU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323061" y="-2694344"/>
            <a:ext cx="8037502" cy="9428155"/>
          </a:xfrm>
          <a:custGeom>
            <a:avLst/>
            <a:gdLst/>
            <a:ahLst/>
            <a:cxnLst/>
            <a:rect l="l" t="t" r="r" b="b"/>
            <a:pathLst>
              <a:path w="8037502" h="9428155">
                <a:moveTo>
                  <a:pt x="0" y="0"/>
                </a:moveTo>
                <a:lnTo>
                  <a:pt x="8037502" y="0"/>
                </a:lnTo>
                <a:lnTo>
                  <a:pt x="8037502" y="9428155"/>
                </a:lnTo>
                <a:lnTo>
                  <a:pt x="0" y="94281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Freeform 3"/>
          <p:cNvSpPr/>
          <p:nvPr/>
        </p:nvSpPr>
        <p:spPr>
          <a:xfrm flipV="1">
            <a:off x="-3333165" y="3373128"/>
            <a:ext cx="8037502" cy="9428155"/>
          </a:xfrm>
          <a:custGeom>
            <a:avLst/>
            <a:gdLst/>
            <a:ahLst/>
            <a:cxnLst/>
            <a:rect l="l" t="t" r="r" b="b"/>
            <a:pathLst>
              <a:path w="8037502" h="9428155">
                <a:moveTo>
                  <a:pt x="0" y="9428155"/>
                </a:moveTo>
                <a:lnTo>
                  <a:pt x="8037502" y="9428155"/>
                </a:lnTo>
                <a:lnTo>
                  <a:pt x="8037502" y="0"/>
                </a:lnTo>
                <a:lnTo>
                  <a:pt x="0" y="0"/>
                </a:lnTo>
                <a:lnTo>
                  <a:pt x="0" y="9428155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4" name="TextBox 4"/>
          <p:cNvSpPr txBox="1"/>
          <p:nvPr/>
        </p:nvSpPr>
        <p:spPr>
          <a:xfrm>
            <a:off x="4316857" y="1617353"/>
            <a:ext cx="11024955" cy="1755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96F1F4"/>
                </a:solidFill>
                <a:latin typeface="Chromium One"/>
                <a:ea typeface="Chromium One"/>
                <a:cs typeface="Chromium One"/>
                <a:sym typeface="Chromium One"/>
              </a:rPr>
              <a:t>PROJENIN AMACI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5216" y="4968992"/>
            <a:ext cx="17877568" cy="3453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7"/>
              </a:lnSpc>
            </a:pPr>
            <a:r>
              <a:rPr lang="en-US" sz="3912" spc="-129">
                <a:solidFill>
                  <a:srgbClr val="F6F1EE"/>
                </a:solidFill>
                <a:latin typeface="Code Pro"/>
                <a:ea typeface="Code Pro"/>
                <a:cs typeface="Code Pro"/>
                <a:sym typeface="Code Pro"/>
              </a:rPr>
              <a:t>Kullanıcının eğlenirken düşünmesini sağlayan, ipuçlarıyla desteklenen bir sayı tahmin oyunu geliştirmek.</a:t>
            </a:r>
          </a:p>
          <a:p>
            <a:pPr algn="ctr">
              <a:lnSpc>
                <a:spcPts val="5477"/>
              </a:lnSpc>
            </a:pPr>
            <a:r>
              <a:rPr lang="en-US" sz="3912" spc="-129">
                <a:solidFill>
                  <a:srgbClr val="F6F1EE"/>
                </a:solidFill>
                <a:latin typeface="Code Pro"/>
                <a:ea typeface="Code Pro"/>
                <a:cs typeface="Code Pro"/>
                <a:sym typeface="Code Pro"/>
              </a:rPr>
              <a:t> Kullanıcı analitik düşünme yetisini geliştirerek doğru tahmine ulaşır.</a:t>
            </a:r>
          </a:p>
          <a:p>
            <a:pPr algn="ctr">
              <a:lnSpc>
                <a:spcPts val="5477"/>
              </a:lnSpc>
            </a:pPr>
            <a:endParaRPr lang="en-US" sz="3912" spc="-129">
              <a:solidFill>
                <a:srgbClr val="F6F1EE"/>
              </a:solidFill>
              <a:latin typeface="Code Pro"/>
              <a:ea typeface="Code Pro"/>
              <a:cs typeface="Code Pro"/>
              <a:sym typeface="Code Pro"/>
            </a:endParaRPr>
          </a:p>
          <a:p>
            <a:pPr algn="ctr">
              <a:lnSpc>
                <a:spcPts val="5477"/>
              </a:lnSpc>
              <a:spcBef>
                <a:spcPct val="0"/>
              </a:spcBef>
            </a:pPr>
            <a:endParaRPr lang="en-US" sz="3912" spc="-129">
              <a:solidFill>
                <a:srgbClr val="F6F1EE"/>
              </a:solidFill>
              <a:latin typeface="Code Pro"/>
              <a:ea typeface="Code Pro"/>
              <a:cs typeface="Code Pro"/>
              <a:sym typeface="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606740" y="-3022815"/>
            <a:ext cx="8037502" cy="9428155"/>
          </a:xfrm>
          <a:custGeom>
            <a:avLst/>
            <a:gdLst/>
            <a:ahLst/>
            <a:cxnLst/>
            <a:rect l="l" t="t" r="r" b="b"/>
            <a:pathLst>
              <a:path w="8037502" h="9428155">
                <a:moveTo>
                  <a:pt x="0" y="0"/>
                </a:moveTo>
                <a:lnTo>
                  <a:pt x="8037503" y="0"/>
                </a:lnTo>
                <a:lnTo>
                  <a:pt x="8037503" y="9428155"/>
                </a:lnTo>
                <a:lnTo>
                  <a:pt x="0" y="94281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Freeform 3"/>
          <p:cNvSpPr/>
          <p:nvPr/>
        </p:nvSpPr>
        <p:spPr>
          <a:xfrm flipV="1">
            <a:off x="-4691841" y="3982948"/>
            <a:ext cx="8037502" cy="9428155"/>
          </a:xfrm>
          <a:custGeom>
            <a:avLst/>
            <a:gdLst/>
            <a:ahLst/>
            <a:cxnLst/>
            <a:rect l="l" t="t" r="r" b="b"/>
            <a:pathLst>
              <a:path w="8037502" h="9428155">
                <a:moveTo>
                  <a:pt x="0" y="9428155"/>
                </a:moveTo>
                <a:lnTo>
                  <a:pt x="8037502" y="9428155"/>
                </a:lnTo>
                <a:lnTo>
                  <a:pt x="8037502" y="0"/>
                </a:lnTo>
                <a:lnTo>
                  <a:pt x="0" y="0"/>
                </a:lnTo>
                <a:lnTo>
                  <a:pt x="0" y="9428155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4" name="Freeform 4"/>
          <p:cNvSpPr/>
          <p:nvPr/>
        </p:nvSpPr>
        <p:spPr>
          <a:xfrm>
            <a:off x="9014554" y="1034336"/>
            <a:ext cx="9252664" cy="9252664"/>
          </a:xfrm>
          <a:custGeom>
            <a:avLst/>
            <a:gdLst/>
            <a:ahLst/>
            <a:cxnLst/>
            <a:rect l="l" t="t" r="r" b="b"/>
            <a:pathLst>
              <a:path w="9252664" h="9252664">
                <a:moveTo>
                  <a:pt x="0" y="0"/>
                </a:moveTo>
                <a:lnTo>
                  <a:pt x="9252664" y="0"/>
                </a:lnTo>
                <a:lnTo>
                  <a:pt x="9252664" y="9252664"/>
                </a:lnTo>
                <a:lnTo>
                  <a:pt x="0" y="92526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5" name="TextBox 5"/>
          <p:cNvSpPr txBox="1"/>
          <p:nvPr/>
        </p:nvSpPr>
        <p:spPr>
          <a:xfrm>
            <a:off x="780142" y="1453137"/>
            <a:ext cx="9931298" cy="3527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96F1F4"/>
                </a:solidFill>
                <a:latin typeface="Chromium One"/>
                <a:ea typeface="Chromium One"/>
                <a:cs typeface="Chromium One"/>
                <a:sym typeface="Chromium One"/>
              </a:rPr>
              <a:t>KULLANILAN TEKNOLOJILER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91735" y="5291286"/>
            <a:ext cx="10015005" cy="5089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73971" lvl="1" indent="-386985" algn="l">
              <a:lnSpc>
                <a:spcPts val="5018"/>
              </a:lnSpc>
              <a:buFont typeface="Arial"/>
              <a:buChar char="•"/>
            </a:pPr>
            <a:r>
              <a:rPr lang="en-US" sz="3584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HTML5</a:t>
            </a:r>
          </a:p>
          <a:p>
            <a:pPr marL="773971" lvl="1" indent="-386985" algn="l">
              <a:lnSpc>
                <a:spcPts val="5018"/>
              </a:lnSpc>
              <a:buFont typeface="Arial"/>
              <a:buChar char="•"/>
            </a:pPr>
            <a:r>
              <a:rPr lang="en-US" sz="3584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CSS3</a:t>
            </a:r>
          </a:p>
          <a:p>
            <a:pPr marL="773971" lvl="1" indent="-386985" algn="l">
              <a:lnSpc>
                <a:spcPts val="5018"/>
              </a:lnSpc>
              <a:buFont typeface="Arial"/>
              <a:buChar char="•"/>
            </a:pPr>
            <a:r>
              <a:rPr lang="en-US" sz="3584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JavaScript (Vanilla JS)</a:t>
            </a:r>
          </a:p>
          <a:p>
            <a:pPr marL="773971" lvl="1" indent="-386985" algn="l">
              <a:lnSpc>
                <a:spcPts val="5018"/>
              </a:lnSpc>
              <a:buFont typeface="Arial"/>
              <a:buChar char="•"/>
            </a:pPr>
            <a:r>
              <a:rPr lang="en-US" sz="3584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Canvas API</a:t>
            </a:r>
          </a:p>
          <a:p>
            <a:pPr marL="773971" lvl="1" indent="-386985">
              <a:lnSpc>
                <a:spcPts val="5018"/>
              </a:lnSpc>
              <a:buFont typeface="Arial"/>
              <a:buChar char="•"/>
            </a:pPr>
            <a:r>
              <a:rPr lang="en-US" sz="3584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Canvas-Confetti( CDN </a:t>
            </a:r>
            <a:r>
              <a:rPr lang="en-US" sz="3584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üzerinden</a:t>
            </a:r>
            <a:r>
              <a:rPr lang="en-US" sz="3584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)</a:t>
            </a:r>
          </a:p>
          <a:p>
            <a:pPr marL="773971" lvl="1" indent="-386985" algn="l">
              <a:lnSpc>
                <a:spcPts val="5018"/>
              </a:lnSpc>
              <a:buFont typeface="Arial"/>
              <a:buChar char="•"/>
            </a:pPr>
            <a:r>
              <a:rPr lang="en-US" sz="3584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Google Fonts (</a:t>
            </a:r>
            <a:r>
              <a:rPr lang="en-US" sz="3584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Orbitron</a:t>
            </a:r>
            <a:r>
              <a:rPr lang="en-US" sz="3584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)</a:t>
            </a:r>
            <a:endParaRPr lang="tr-TR" sz="3584" b="1" spc="-118" dirty="0">
              <a:solidFill>
                <a:srgbClr val="F6F8F8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marL="386986" lvl="1" algn="l">
              <a:lnSpc>
                <a:spcPts val="5018"/>
              </a:lnSpc>
            </a:pPr>
            <a:endParaRPr lang="tr-TR" sz="3584" b="1" spc="-118" dirty="0">
              <a:solidFill>
                <a:srgbClr val="F6F8F8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marL="386986" lvl="1" algn="l">
              <a:lnSpc>
                <a:spcPts val="5018"/>
              </a:lnSpc>
            </a:pPr>
            <a:endParaRPr lang="en-US" sz="3584" b="1" spc="-118" dirty="0">
              <a:solidFill>
                <a:srgbClr val="F6F8F8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2398631" y="-328955"/>
            <a:ext cx="6173075" cy="6145676"/>
          </a:xfrm>
          <a:custGeom>
            <a:avLst/>
            <a:gdLst/>
            <a:ahLst/>
            <a:cxnLst/>
            <a:rect l="l" t="t" r="r" b="b"/>
            <a:pathLst>
              <a:path w="6173075" h="6145676">
                <a:moveTo>
                  <a:pt x="6173075" y="0"/>
                </a:moveTo>
                <a:lnTo>
                  <a:pt x="0" y="0"/>
                </a:lnTo>
                <a:lnTo>
                  <a:pt x="0" y="6145676"/>
                </a:lnTo>
                <a:lnTo>
                  <a:pt x="6173075" y="6145676"/>
                </a:lnTo>
                <a:lnTo>
                  <a:pt x="6173075" y="0"/>
                </a:lnTo>
                <a:close/>
              </a:path>
            </a:pathLst>
          </a:custGeom>
          <a:blipFill>
            <a:blip r:embed="rId2">
              <a:alphaModFix amt="12000"/>
            </a:blip>
            <a:stretch>
              <a:fillRect r="-49147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3" name="Freeform 3"/>
          <p:cNvSpPr/>
          <p:nvPr/>
        </p:nvSpPr>
        <p:spPr>
          <a:xfrm flipV="1">
            <a:off x="-4691841" y="3982948"/>
            <a:ext cx="8037502" cy="9428155"/>
          </a:xfrm>
          <a:custGeom>
            <a:avLst/>
            <a:gdLst/>
            <a:ahLst/>
            <a:cxnLst/>
            <a:rect l="l" t="t" r="r" b="b"/>
            <a:pathLst>
              <a:path w="8037502" h="9428155">
                <a:moveTo>
                  <a:pt x="0" y="9428155"/>
                </a:moveTo>
                <a:lnTo>
                  <a:pt x="8037502" y="9428155"/>
                </a:lnTo>
                <a:lnTo>
                  <a:pt x="8037502" y="0"/>
                </a:lnTo>
                <a:lnTo>
                  <a:pt x="0" y="0"/>
                </a:lnTo>
                <a:lnTo>
                  <a:pt x="0" y="9428155"/>
                </a:lnTo>
                <a:close/>
              </a:path>
            </a:pathLst>
          </a:custGeom>
          <a:blipFill>
            <a:blip r:embed="rId3">
              <a:alphaModFix amt="31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4" name="TextBox 4"/>
          <p:cNvSpPr txBox="1"/>
          <p:nvPr/>
        </p:nvSpPr>
        <p:spPr>
          <a:xfrm>
            <a:off x="1028700" y="2084297"/>
            <a:ext cx="11894910" cy="1755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96F1F4"/>
                </a:solidFill>
                <a:latin typeface="Chromium One"/>
                <a:ea typeface="Chromium One"/>
                <a:cs typeface="Chromium One"/>
                <a:sym typeface="Chromium One"/>
              </a:rPr>
              <a:t>ARAYÜZ TASARIMI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05737" y="5019675"/>
            <a:ext cx="9540836" cy="3223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Siyah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ve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mavi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tonlu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Matrix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temalı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arka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plan</a:t>
            </a: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Monospace font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ve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retro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saat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tasarımı</a:t>
            </a:r>
            <a:endParaRPr lang="en-US" sz="3600" b="1" spc="-118" dirty="0">
              <a:solidFill>
                <a:srgbClr val="F6F8F8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Responsive grid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yapısı</a:t>
            </a:r>
            <a:endParaRPr lang="en-US" sz="3600" b="1" spc="-118" dirty="0">
              <a:solidFill>
                <a:srgbClr val="F6F8F8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Tıklanabilir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sayılar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ve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animasyonlu</a:t>
            </a:r>
            <a:r>
              <a:rPr lang="en-US" sz="3600" b="1" spc="-118" dirty="0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600" b="1" spc="-118" dirty="0" err="1">
                <a:solidFill>
                  <a:srgbClr val="F6F8F8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başlık</a:t>
            </a:r>
            <a:endParaRPr lang="en-US" sz="3600" b="1" spc="-118" dirty="0">
              <a:solidFill>
                <a:srgbClr val="F6F8F8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algn="just">
              <a:lnSpc>
                <a:spcPts val="5040"/>
              </a:lnSpc>
              <a:spcBef>
                <a:spcPct val="0"/>
              </a:spcBef>
            </a:pPr>
            <a:endParaRPr lang="en-US" sz="3600" b="1" spc="-118" dirty="0">
              <a:solidFill>
                <a:srgbClr val="F6F8F8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252149"/>
            <a:ext cx="7495368" cy="2314668"/>
            <a:chOff x="0" y="0"/>
            <a:chExt cx="2810003" cy="8677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10003" cy="867766"/>
            </a:xfrm>
            <a:custGeom>
              <a:avLst/>
              <a:gdLst/>
              <a:ahLst/>
              <a:cxnLst/>
              <a:rect l="l" t="t" r="r" b="b"/>
              <a:pathLst>
                <a:path w="2810003" h="867766">
                  <a:moveTo>
                    <a:pt x="103289" y="0"/>
                  </a:moveTo>
                  <a:lnTo>
                    <a:pt x="2706714" y="0"/>
                  </a:lnTo>
                  <a:cubicBezTo>
                    <a:pt x="2734108" y="0"/>
                    <a:pt x="2760380" y="10882"/>
                    <a:pt x="2779750" y="30253"/>
                  </a:cubicBezTo>
                  <a:cubicBezTo>
                    <a:pt x="2799121" y="49623"/>
                    <a:pt x="2810003" y="75895"/>
                    <a:pt x="2810003" y="103289"/>
                  </a:cubicBezTo>
                  <a:lnTo>
                    <a:pt x="2810003" y="764477"/>
                  </a:lnTo>
                  <a:cubicBezTo>
                    <a:pt x="2810003" y="791871"/>
                    <a:pt x="2799121" y="818143"/>
                    <a:pt x="2779750" y="837513"/>
                  </a:cubicBezTo>
                  <a:cubicBezTo>
                    <a:pt x="2760380" y="856884"/>
                    <a:pt x="2734108" y="867766"/>
                    <a:pt x="2706714" y="867766"/>
                  </a:cubicBezTo>
                  <a:lnTo>
                    <a:pt x="103289" y="867766"/>
                  </a:lnTo>
                  <a:cubicBezTo>
                    <a:pt x="75895" y="867766"/>
                    <a:pt x="49623" y="856884"/>
                    <a:pt x="30253" y="837513"/>
                  </a:cubicBezTo>
                  <a:cubicBezTo>
                    <a:pt x="10882" y="818143"/>
                    <a:pt x="0" y="791871"/>
                    <a:pt x="0" y="764477"/>
                  </a:cubicBezTo>
                  <a:lnTo>
                    <a:pt x="0" y="103289"/>
                  </a:lnTo>
                  <a:cubicBezTo>
                    <a:pt x="0" y="75895"/>
                    <a:pt x="10882" y="49623"/>
                    <a:pt x="30253" y="30253"/>
                  </a:cubicBezTo>
                  <a:cubicBezTo>
                    <a:pt x="49623" y="10882"/>
                    <a:pt x="75895" y="0"/>
                    <a:pt x="1032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0D7F8"/>
              </a:solidFill>
              <a:prstDash val="solid"/>
              <a:rou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810003" cy="924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763932" y="4252149"/>
            <a:ext cx="7495368" cy="2314668"/>
            <a:chOff x="0" y="0"/>
            <a:chExt cx="2810003" cy="8677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10003" cy="867766"/>
            </a:xfrm>
            <a:custGeom>
              <a:avLst/>
              <a:gdLst/>
              <a:ahLst/>
              <a:cxnLst/>
              <a:rect l="l" t="t" r="r" b="b"/>
              <a:pathLst>
                <a:path w="2810003" h="867766">
                  <a:moveTo>
                    <a:pt x="103289" y="0"/>
                  </a:moveTo>
                  <a:lnTo>
                    <a:pt x="2706714" y="0"/>
                  </a:lnTo>
                  <a:cubicBezTo>
                    <a:pt x="2734108" y="0"/>
                    <a:pt x="2760380" y="10882"/>
                    <a:pt x="2779750" y="30253"/>
                  </a:cubicBezTo>
                  <a:cubicBezTo>
                    <a:pt x="2799121" y="49623"/>
                    <a:pt x="2810003" y="75895"/>
                    <a:pt x="2810003" y="103289"/>
                  </a:cubicBezTo>
                  <a:lnTo>
                    <a:pt x="2810003" y="764477"/>
                  </a:lnTo>
                  <a:cubicBezTo>
                    <a:pt x="2810003" y="791871"/>
                    <a:pt x="2799121" y="818143"/>
                    <a:pt x="2779750" y="837513"/>
                  </a:cubicBezTo>
                  <a:cubicBezTo>
                    <a:pt x="2760380" y="856884"/>
                    <a:pt x="2734108" y="867766"/>
                    <a:pt x="2706714" y="867766"/>
                  </a:cubicBezTo>
                  <a:lnTo>
                    <a:pt x="103289" y="867766"/>
                  </a:lnTo>
                  <a:cubicBezTo>
                    <a:pt x="75895" y="867766"/>
                    <a:pt x="49623" y="856884"/>
                    <a:pt x="30253" y="837513"/>
                  </a:cubicBezTo>
                  <a:cubicBezTo>
                    <a:pt x="10882" y="818143"/>
                    <a:pt x="0" y="791871"/>
                    <a:pt x="0" y="764477"/>
                  </a:cubicBezTo>
                  <a:lnTo>
                    <a:pt x="0" y="103289"/>
                  </a:lnTo>
                  <a:cubicBezTo>
                    <a:pt x="0" y="75895"/>
                    <a:pt x="10882" y="49623"/>
                    <a:pt x="30253" y="30253"/>
                  </a:cubicBezTo>
                  <a:cubicBezTo>
                    <a:pt x="49623" y="10882"/>
                    <a:pt x="75895" y="0"/>
                    <a:pt x="1032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0D7F8"/>
              </a:solidFill>
              <a:prstDash val="solid"/>
              <a:rou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810003" cy="924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939391" y="4346607"/>
            <a:ext cx="7099841" cy="2223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6F1EE"/>
                </a:solidFill>
                <a:latin typeface="Code Pro"/>
                <a:ea typeface="Code Pro"/>
                <a:cs typeface="Code Pro"/>
                <a:sym typeface="Code Pro"/>
              </a:rPr>
              <a:t>Sayının asal olup olmadığı, tam kare olup olmadığı, çift/tekliği, basamak toplamı gibi ipuçları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28700" y="6818027"/>
            <a:ext cx="7495368" cy="2314668"/>
            <a:chOff x="0" y="0"/>
            <a:chExt cx="2810003" cy="86776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810003" cy="867766"/>
            </a:xfrm>
            <a:custGeom>
              <a:avLst/>
              <a:gdLst/>
              <a:ahLst/>
              <a:cxnLst/>
              <a:rect l="l" t="t" r="r" b="b"/>
              <a:pathLst>
                <a:path w="2810003" h="867766">
                  <a:moveTo>
                    <a:pt x="103289" y="0"/>
                  </a:moveTo>
                  <a:lnTo>
                    <a:pt x="2706714" y="0"/>
                  </a:lnTo>
                  <a:cubicBezTo>
                    <a:pt x="2734108" y="0"/>
                    <a:pt x="2760380" y="10882"/>
                    <a:pt x="2779750" y="30253"/>
                  </a:cubicBezTo>
                  <a:cubicBezTo>
                    <a:pt x="2799121" y="49623"/>
                    <a:pt x="2810003" y="75895"/>
                    <a:pt x="2810003" y="103289"/>
                  </a:cubicBezTo>
                  <a:lnTo>
                    <a:pt x="2810003" y="764477"/>
                  </a:lnTo>
                  <a:cubicBezTo>
                    <a:pt x="2810003" y="791871"/>
                    <a:pt x="2799121" y="818143"/>
                    <a:pt x="2779750" y="837513"/>
                  </a:cubicBezTo>
                  <a:cubicBezTo>
                    <a:pt x="2760380" y="856884"/>
                    <a:pt x="2734108" y="867766"/>
                    <a:pt x="2706714" y="867766"/>
                  </a:cubicBezTo>
                  <a:lnTo>
                    <a:pt x="103289" y="867766"/>
                  </a:lnTo>
                  <a:cubicBezTo>
                    <a:pt x="75895" y="867766"/>
                    <a:pt x="49623" y="856884"/>
                    <a:pt x="30253" y="837513"/>
                  </a:cubicBezTo>
                  <a:cubicBezTo>
                    <a:pt x="10882" y="818143"/>
                    <a:pt x="0" y="791871"/>
                    <a:pt x="0" y="764477"/>
                  </a:cubicBezTo>
                  <a:lnTo>
                    <a:pt x="0" y="103289"/>
                  </a:lnTo>
                  <a:cubicBezTo>
                    <a:pt x="0" y="75895"/>
                    <a:pt x="10882" y="49623"/>
                    <a:pt x="30253" y="30253"/>
                  </a:cubicBezTo>
                  <a:cubicBezTo>
                    <a:pt x="49623" y="10882"/>
                    <a:pt x="75895" y="0"/>
                    <a:pt x="1032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0D7F8"/>
              </a:solidFill>
              <a:prstDash val="solid"/>
              <a:rou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810003" cy="924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763932" y="6818027"/>
            <a:ext cx="7495368" cy="2314668"/>
            <a:chOff x="0" y="0"/>
            <a:chExt cx="2810003" cy="86776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810003" cy="867766"/>
            </a:xfrm>
            <a:custGeom>
              <a:avLst/>
              <a:gdLst/>
              <a:ahLst/>
              <a:cxnLst/>
              <a:rect l="l" t="t" r="r" b="b"/>
              <a:pathLst>
                <a:path w="2810003" h="867766">
                  <a:moveTo>
                    <a:pt x="103289" y="0"/>
                  </a:moveTo>
                  <a:lnTo>
                    <a:pt x="2706714" y="0"/>
                  </a:lnTo>
                  <a:cubicBezTo>
                    <a:pt x="2734108" y="0"/>
                    <a:pt x="2760380" y="10882"/>
                    <a:pt x="2779750" y="30253"/>
                  </a:cubicBezTo>
                  <a:cubicBezTo>
                    <a:pt x="2799121" y="49623"/>
                    <a:pt x="2810003" y="75895"/>
                    <a:pt x="2810003" y="103289"/>
                  </a:cubicBezTo>
                  <a:lnTo>
                    <a:pt x="2810003" y="764477"/>
                  </a:lnTo>
                  <a:cubicBezTo>
                    <a:pt x="2810003" y="791871"/>
                    <a:pt x="2799121" y="818143"/>
                    <a:pt x="2779750" y="837513"/>
                  </a:cubicBezTo>
                  <a:cubicBezTo>
                    <a:pt x="2760380" y="856884"/>
                    <a:pt x="2734108" y="867766"/>
                    <a:pt x="2706714" y="867766"/>
                  </a:cubicBezTo>
                  <a:lnTo>
                    <a:pt x="103289" y="867766"/>
                  </a:lnTo>
                  <a:cubicBezTo>
                    <a:pt x="75895" y="867766"/>
                    <a:pt x="49623" y="856884"/>
                    <a:pt x="30253" y="837513"/>
                  </a:cubicBezTo>
                  <a:cubicBezTo>
                    <a:pt x="10882" y="818143"/>
                    <a:pt x="0" y="791871"/>
                    <a:pt x="0" y="764477"/>
                  </a:cubicBezTo>
                  <a:lnTo>
                    <a:pt x="0" y="103289"/>
                  </a:lnTo>
                  <a:cubicBezTo>
                    <a:pt x="0" y="75895"/>
                    <a:pt x="10882" y="49623"/>
                    <a:pt x="30253" y="30253"/>
                  </a:cubicBezTo>
                  <a:cubicBezTo>
                    <a:pt x="49623" y="10882"/>
                    <a:pt x="75895" y="0"/>
                    <a:pt x="10328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F0D7F8"/>
              </a:solidFill>
              <a:prstDash val="solid"/>
              <a:round/>
            </a:ln>
          </p:spPr>
          <p:txBody>
            <a:bodyPr/>
            <a:lstStyle/>
            <a:p>
              <a:endParaRPr lang="tr-T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810003" cy="9249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137154" y="7290310"/>
            <a:ext cx="6704315" cy="109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6F1EE"/>
                </a:solidFill>
                <a:latin typeface="Code Pro"/>
                <a:ea typeface="Code Pro"/>
                <a:cs typeface="Code Pro"/>
                <a:sym typeface="Code Pro"/>
              </a:rPr>
              <a:t>Grid üzerinden sayıları tıklayarak tahmin yapabilme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4767094"/>
            <a:ext cx="7074694" cy="1718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3 zorluk seviyesi (Kolay, Orta, Zor)</a:t>
            </a:r>
          </a:p>
          <a:p>
            <a:pPr marL="690881" lvl="1" indent="-345440" algn="ctr">
              <a:lnSpc>
                <a:spcPts val="4480"/>
              </a:lnSpc>
              <a:buFont typeface="Arial"/>
              <a:buChar char="•"/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Rastgele ve tekrar etmeyen ipuçları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endParaRPr lang="en-US" sz="3200" b="1" spc="-105">
              <a:solidFill>
                <a:srgbClr val="F6F1EE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02365" y="7233160"/>
            <a:ext cx="6527364" cy="1718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2" lvl="1" indent="-345441" algn="ctr">
              <a:lnSpc>
                <a:spcPts val="4480"/>
              </a:lnSpc>
              <a:buFont typeface="Arial"/>
              <a:buChar char="•"/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Zamanlayıcı (00:00 formatında)</a:t>
            </a:r>
          </a:p>
          <a:p>
            <a:pPr marL="690882" lvl="1" indent="-345441" algn="l">
              <a:lnSpc>
                <a:spcPts val="4480"/>
              </a:lnSpc>
              <a:buFont typeface="Arial"/>
              <a:buChar char="•"/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Konfeti efektiyle kutlama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endParaRPr lang="en-US" sz="3200" b="1" spc="-105">
              <a:solidFill>
                <a:srgbClr val="F6F1EE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185013" y="477074"/>
            <a:ext cx="7917974" cy="3527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96F1F4"/>
                </a:solidFill>
                <a:latin typeface="Chromium One"/>
                <a:ea typeface="Chromium One"/>
                <a:cs typeface="Chromium One"/>
                <a:sym typeface="Chromium One"/>
              </a:rPr>
              <a:t>PROJE ÖZELLIKLERI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7995782" y="2918130"/>
            <a:ext cx="0" cy="371709"/>
          </a:xfrm>
          <a:prstGeom prst="line">
            <a:avLst/>
          </a:prstGeom>
          <a:ln w="19050" cap="flat">
            <a:solidFill>
              <a:srgbClr val="F0D7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tr-TR"/>
          </a:p>
        </p:txBody>
      </p:sp>
      <p:sp>
        <p:nvSpPr>
          <p:cNvPr id="3" name="AutoShape 3"/>
          <p:cNvSpPr/>
          <p:nvPr/>
        </p:nvSpPr>
        <p:spPr>
          <a:xfrm flipV="1">
            <a:off x="7918282" y="-2507577"/>
            <a:ext cx="0" cy="4301322"/>
          </a:xfrm>
          <a:prstGeom prst="line">
            <a:avLst/>
          </a:prstGeom>
          <a:ln w="19050" cap="flat">
            <a:solidFill>
              <a:srgbClr val="F0D7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tr-TR"/>
          </a:p>
        </p:txBody>
      </p:sp>
      <p:sp>
        <p:nvSpPr>
          <p:cNvPr id="4" name="AutoShape 4"/>
          <p:cNvSpPr/>
          <p:nvPr/>
        </p:nvSpPr>
        <p:spPr>
          <a:xfrm flipV="1">
            <a:off x="7918282" y="3738945"/>
            <a:ext cx="0" cy="907438"/>
          </a:xfrm>
          <a:prstGeom prst="line">
            <a:avLst/>
          </a:prstGeom>
          <a:ln w="19050" cap="flat">
            <a:solidFill>
              <a:srgbClr val="F0D7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tr-TR"/>
          </a:p>
        </p:txBody>
      </p:sp>
      <p:sp>
        <p:nvSpPr>
          <p:cNvPr id="5" name="AutoShape 5"/>
          <p:cNvSpPr/>
          <p:nvPr/>
        </p:nvSpPr>
        <p:spPr>
          <a:xfrm flipV="1">
            <a:off x="7961794" y="9154117"/>
            <a:ext cx="0" cy="3789595"/>
          </a:xfrm>
          <a:prstGeom prst="line">
            <a:avLst/>
          </a:prstGeom>
          <a:ln w="19050" cap="flat">
            <a:solidFill>
              <a:srgbClr val="F0D7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tr-TR"/>
          </a:p>
        </p:txBody>
      </p:sp>
      <p:sp>
        <p:nvSpPr>
          <p:cNvPr id="6" name="Freeform 6"/>
          <p:cNvSpPr/>
          <p:nvPr/>
        </p:nvSpPr>
        <p:spPr>
          <a:xfrm>
            <a:off x="6883506" y="1669393"/>
            <a:ext cx="2069552" cy="2069552"/>
          </a:xfrm>
          <a:custGeom>
            <a:avLst/>
            <a:gdLst/>
            <a:ahLst/>
            <a:cxnLst/>
            <a:rect l="l" t="t" r="r" b="b"/>
            <a:pathLst>
              <a:path w="2069552" h="2069552">
                <a:moveTo>
                  <a:pt x="0" y="0"/>
                </a:moveTo>
                <a:lnTo>
                  <a:pt x="2069552" y="0"/>
                </a:lnTo>
                <a:lnTo>
                  <a:pt x="2069552" y="2069552"/>
                </a:lnTo>
                <a:lnTo>
                  <a:pt x="0" y="20695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7" name="Freeform 7"/>
          <p:cNvSpPr/>
          <p:nvPr/>
        </p:nvSpPr>
        <p:spPr>
          <a:xfrm>
            <a:off x="6928853" y="4646383"/>
            <a:ext cx="1978857" cy="1978857"/>
          </a:xfrm>
          <a:custGeom>
            <a:avLst/>
            <a:gdLst/>
            <a:ahLst/>
            <a:cxnLst/>
            <a:rect l="l" t="t" r="r" b="b"/>
            <a:pathLst>
              <a:path w="1978857" h="1978857">
                <a:moveTo>
                  <a:pt x="0" y="0"/>
                </a:moveTo>
                <a:lnTo>
                  <a:pt x="1978857" y="0"/>
                </a:lnTo>
                <a:lnTo>
                  <a:pt x="1978857" y="1978857"/>
                </a:lnTo>
                <a:lnTo>
                  <a:pt x="0" y="19788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8" name="Freeform 8"/>
          <p:cNvSpPr/>
          <p:nvPr/>
        </p:nvSpPr>
        <p:spPr>
          <a:xfrm>
            <a:off x="6792981" y="7432940"/>
            <a:ext cx="2069381" cy="1812338"/>
          </a:xfrm>
          <a:custGeom>
            <a:avLst/>
            <a:gdLst/>
            <a:ahLst/>
            <a:cxnLst/>
            <a:rect l="l" t="t" r="r" b="b"/>
            <a:pathLst>
              <a:path w="2069381" h="1812338">
                <a:moveTo>
                  <a:pt x="0" y="0"/>
                </a:moveTo>
                <a:lnTo>
                  <a:pt x="2069382" y="0"/>
                </a:lnTo>
                <a:lnTo>
                  <a:pt x="2069382" y="1812338"/>
                </a:lnTo>
                <a:lnTo>
                  <a:pt x="0" y="18123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189" b="-8993"/>
            </a:stretch>
          </a:blipFill>
        </p:spPr>
        <p:txBody>
          <a:bodyPr/>
          <a:lstStyle/>
          <a:p>
            <a:endParaRPr lang="tr-TR"/>
          </a:p>
        </p:txBody>
      </p:sp>
      <p:sp>
        <p:nvSpPr>
          <p:cNvPr id="9" name="TextBox 9"/>
          <p:cNvSpPr txBox="1"/>
          <p:nvPr/>
        </p:nvSpPr>
        <p:spPr>
          <a:xfrm>
            <a:off x="9010208" y="1804975"/>
            <a:ext cx="8846279" cy="2233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Zorluk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: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İpuçlarının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tekrar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etmeden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anlamlı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gösterimi</a:t>
            </a:r>
            <a:endParaRPr lang="en-US" sz="3199" spc="278" dirty="0">
              <a:solidFill>
                <a:srgbClr val="F6F8F8"/>
              </a:solidFill>
              <a:latin typeface="Code Pro"/>
              <a:ea typeface="Code Pro"/>
              <a:cs typeface="Code Pro"/>
              <a:sym typeface="Code Pro"/>
            </a:endParaRPr>
          </a:p>
          <a:p>
            <a:pPr marL="0" lvl="0" indent="0" algn="l">
              <a:lnSpc>
                <a:spcPts val="4479"/>
              </a:lnSpc>
              <a:spcBef>
                <a:spcPct val="0"/>
              </a:spcBef>
            </a:pP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Çözüm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: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Fonksiyonlar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liste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yönetimi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ile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kontrol</a:t>
            </a:r>
            <a:r>
              <a:rPr lang="en-US" sz="3199" spc="278" dirty="0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 </a:t>
            </a:r>
            <a:r>
              <a:rPr lang="en-US" sz="3199" spc="278" dirty="0" err="1">
                <a:solidFill>
                  <a:srgbClr val="F6F8F8"/>
                </a:solidFill>
                <a:latin typeface="Code Pro"/>
                <a:ea typeface="Code Pro"/>
                <a:cs typeface="Code Pro"/>
                <a:sym typeface="Code Pro"/>
              </a:rPr>
              <a:t>edildi</a:t>
            </a:r>
            <a:endParaRPr lang="en-US" sz="3199" spc="278" dirty="0">
              <a:solidFill>
                <a:srgbClr val="F6F8F8"/>
              </a:solidFill>
              <a:latin typeface="Code Pro"/>
              <a:ea typeface="Code Pro"/>
              <a:cs typeface="Code Pro"/>
              <a:sym typeface="Code Pr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862363" y="7822929"/>
            <a:ext cx="8712486" cy="2253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Zorluk</a:t>
            </a:r>
            <a:r>
              <a:rPr lang="en-US" sz="2800" b="1" spc="278" dirty="0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: </a:t>
            </a: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Mobilde</a:t>
            </a:r>
            <a:r>
              <a:rPr lang="en-US" sz="2800" b="1" spc="278" dirty="0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 grid </a:t>
            </a: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yapısının</a:t>
            </a:r>
            <a:r>
              <a:rPr lang="en-US" sz="2800" b="1" spc="278" dirty="0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kayması</a:t>
            </a:r>
            <a:endParaRPr lang="en-US" sz="2800" b="1" spc="278" dirty="0">
              <a:solidFill>
                <a:srgbClr val="F6F1EE"/>
              </a:solidFill>
              <a:latin typeface="Code Pro" panose="020B0604020202020204" charset="0"/>
              <a:ea typeface="HK Grotesk Light"/>
              <a:cs typeface="HK Grotesk Light"/>
              <a:sym typeface="HK Grotesk Light"/>
            </a:endParaRPr>
          </a:p>
          <a:p>
            <a:pPr algn="l">
              <a:lnSpc>
                <a:spcPts val="4480"/>
              </a:lnSpc>
            </a:pP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Çözüm</a:t>
            </a:r>
            <a:r>
              <a:rPr lang="en-US" sz="2800" b="1" spc="278" dirty="0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: </a:t>
            </a: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Sütun</a:t>
            </a:r>
            <a:r>
              <a:rPr lang="en-US" sz="2800" b="1" spc="278" dirty="0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sayısı</a:t>
            </a:r>
            <a:r>
              <a:rPr lang="en-US" sz="2800" b="1" spc="278" dirty="0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ve</a:t>
            </a:r>
            <a:r>
              <a:rPr lang="en-US" sz="2800" b="1" spc="278" dirty="0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genişlik</a:t>
            </a:r>
            <a:r>
              <a:rPr lang="en-US" sz="2800" b="1" spc="278" dirty="0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 responsive </a:t>
            </a: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olarak</a:t>
            </a:r>
            <a:r>
              <a:rPr lang="en-US" sz="2800" b="1" spc="278" dirty="0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2800" b="1" spc="278" dirty="0" err="1">
                <a:solidFill>
                  <a:srgbClr val="F6F1EE"/>
                </a:solidFill>
                <a:latin typeface="Code Pro" panose="020B0604020202020204" charset="0"/>
                <a:ea typeface="HK Grotesk Light"/>
                <a:cs typeface="HK Grotesk Light"/>
                <a:sym typeface="HK Grotesk Light"/>
              </a:rPr>
              <a:t>ayarlandı</a:t>
            </a:r>
            <a:endParaRPr lang="en-US" sz="2800" b="1" spc="278" dirty="0">
              <a:solidFill>
                <a:srgbClr val="F6F1EE"/>
              </a:solidFill>
              <a:latin typeface="Code Pro" panose="020B0604020202020204" charset="0"/>
              <a:ea typeface="HK Grotesk Light"/>
              <a:cs typeface="HK Grotesk Light"/>
              <a:sym typeface="HK Grotesk Light"/>
            </a:endParaRPr>
          </a:p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endParaRPr lang="en-US" sz="2800" spc="278" dirty="0">
              <a:solidFill>
                <a:srgbClr val="F6F1EE"/>
              </a:solidFill>
              <a:latin typeface="Code Pro" panose="020B0604020202020204" charset="0"/>
              <a:ea typeface="HK Grotesk Light"/>
              <a:cs typeface="HK Grotesk Light"/>
              <a:sym typeface="HK Grotesk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-1351625" y="3645666"/>
            <a:ext cx="10049251" cy="2872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76"/>
              </a:lnSpc>
              <a:spcBef>
                <a:spcPct val="0"/>
              </a:spcBef>
            </a:pPr>
            <a:r>
              <a:rPr lang="en-US" sz="8125">
                <a:solidFill>
                  <a:srgbClr val="96F1F4"/>
                </a:solidFill>
                <a:latin typeface="Chromium One"/>
                <a:ea typeface="Chromium One"/>
                <a:cs typeface="Chromium One"/>
                <a:sym typeface="Chromium One"/>
              </a:rPr>
              <a:t>KARSILASILAN ZORLUKLAR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010207" y="5339036"/>
            <a:ext cx="8564641" cy="16895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Zorluk</a:t>
            </a:r>
            <a:r>
              <a:rPr lang="en-US" sz="3200" b="1" spc="-105" dirty="0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: </a:t>
            </a: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Zamanlayıcının</a:t>
            </a:r>
            <a:r>
              <a:rPr lang="en-US" sz="3200" b="1" spc="-105" dirty="0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senkron</a:t>
            </a:r>
            <a:r>
              <a:rPr lang="en-US" sz="3200" b="1" spc="-105" dirty="0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çalışması</a:t>
            </a:r>
            <a:endParaRPr lang="tr-TR" sz="3200" b="1" spc="-105" dirty="0">
              <a:solidFill>
                <a:srgbClr val="FFFFFF"/>
              </a:solidFill>
              <a:latin typeface="Code Pro "/>
              <a:ea typeface="Codec Pro Bold"/>
              <a:cs typeface="Codec Pro Bold"/>
              <a:sym typeface="Codec Pro Bold"/>
            </a:endParaRPr>
          </a:p>
          <a:p>
            <a:pPr algn="l">
              <a:lnSpc>
                <a:spcPts val="4480"/>
              </a:lnSpc>
            </a:pP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Çözüm</a:t>
            </a:r>
            <a:r>
              <a:rPr lang="en-US" sz="3200" b="1" spc="-105" dirty="0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: </a:t>
            </a: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setInterval</a:t>
            </a:r>
            <a:r>
              <a:rPr lang="en-US" sz="3200" b="1" spc="-105" dirty="0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ve</a:t>
            </a:r>
            <a:r>
              <a:rPr lang="en-US" sz="3200" b="1" spc="-105" dirty="0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clearInterval</a:t>
            </a:r>
            <a:r>
              <a:rPr lang="en-US" sz="3200" b="1" spc="-105" dirty="0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ile</a:t>
            </a:r>
            <a:r>
              <a:rPr lang="en-US" sz="3200" b="1" spc="-105" dirty="0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 </a:t>
            </a:r>
            <a:r>
              <a:rPr lang="en-US" sz="3200" b="1" spc="-105" dirty="0" err="1">
                <a:solidFill>
                  <a:srgbClr val="FFFFFF"/>
                </a:solidFill>
                <a:latin typeface="Code Pro "/>
                <a:ea typeface="Codec Pro Bold"/>
                <a:cs typeface="Codec Pro Bold"/>
                <a:sym typeface="Codec Pro Bold"/>
              </a:rPr>
              <a:t>kontrol</a:t>
            </a:r>
            <a:endParaRPr lang="en-US" sz="3200" b="1" spc="-105" dirty="0">
              <a:solidFill>
                <a:srgbClr val="FFFFFF"/>
              </a:solidFill>
              <a:latin typeface="Code Pro "/>
              <a:ea typeface="Codec Pro Bold"/>
              <a:cs typeface="Codec Pro Bold"/>
              <a:sym typeface="Codec Pro Bold"/>
            </a:endParaRPr>
          </a:p>
        </p:txBody>
      </p:sp>
      <p:sp>
        <p:nvSpPr>
          <p:cNvPr id="13" name="AutoShape 13"/>
          <p:cNvSpPr/>
          <p:nvPr/>
        </p:nvSpPr>
        <p:spPr>
          <a:xfrm flipV="1">
            <a:off x="7837197" y="6625240"/>
            <a:ext cx="0" cy="832870"/>
          </a:xfrm>
          <a:prstGeom prst="line">
            <a:avLst/>
          </a:prstGeom>
          <a:ln w="19050" cap="flat">
            <a:solidFill>
              <a:srgbClr val="F0D7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tr-T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23707" y="999505"/>
            <a:ext cx="12640585" cy="3527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96F1F4"/>
                </a:solidFill>
                <a:latin typeface="Chromium One"/>
                <a:ea typeface="Chromium One"/>
                <a:cs typeface="Chromium One"/>
                <a:sym typeface="Chromium One"/>
              </a:rPr>
              <a:t>SONUC VE GELECEK PLANLARI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63669" y="4412630"/>
            <a:ext cx="16348628" cy="5090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-105">
                <a:solidFill>
                  <a:srgbClr val="FF66C4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Başarılar:</a:t>
            </a:r>
          </a:p>
          <a:p>
            <a:pPr algn="ctr">
              <a:lnSpc>
                <a:spcPts val="4480"/>
              </a:lnSpc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Eğlenceli, kullanıcı dostu, sorunsuz çalışan oyun yapısı</a:t>
            </a:r>
          </a:p>
          <a:p>
            <a:pPr algn="ctr">
              <a:lnSpc>
                <a:spcPts val="4480"/>
              </a:lnSpc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Analitik düşünmeyi destekleyen ipuçları</a:t>
            </a:r>
          </a:p>
          <a:p>
            <a:pPr algn="ctr">
              <a:lnSpc>
                <a:spcPts val="4480"/>
              </a:lnSpc>
            </a:pPr>
            <a:r>
              <a:rPr lang="en-US" sz="3200" b="1" spc="-105">
                <a:solidFill>
                  <a:srgbClr val="FF66C4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Geliştirilebilir Yönler:</a:t>
            </a:r>
          </a:p>
          <a:p>
            <a:pPr algn="ctr">
              <a:lnSpc>
                <a:spcPts val="4480"/>
              </a:lnSpc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Skor ve istatistik kaydı</a:t>
            </a:r>
          </a:p>
          <a:p>
            <a:pPr algn="ctr">
              <a:lnSpc>
                <a:spcPts val="4480"/>
              </a:lnSpc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Ses efektleri</a:t>
            </a:r>
          </a:p>
          <a:p>
            <a:pPr algn="ctr">
              <a:lnSpc>
                <a:spcPts val="4480"/>
              </a:lnSpc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Çok oyunculu mod</a:t>
            </a:r>
          </a:p>
          <a:p>
            <a:pPr algn="ctr">
              <a:lnSpc>
                <a:spcPts val="4480"/>
              </a:lnSpc>
            </a:pPr>
            <a:r>
              <a:rPr lang="en-US" sz="3200" b="1" spc="-105">
                <a:solidFill>
                  <a:srgbClr val="F6F1EE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Mobil özel tema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endParaRPr lang="en-US" sz="3200" b="1" spc="-105">
              <a:solidFill>
                <a:srgbClr val="F6F1EE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13612" y="3202486"/>
            <a:ext cx="13060777" cy="4424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84"/>
              </a:lnSpc>
            </a:pPr>
            <a:r>
              <a:rPr lang="en-US" sz="13980" spc="768">
                <a:solidFill>
                  <a:srgbClr val="96F1F4"/>
                </a:solidFill>
                <a:latin typeface="Architype Vierkant"/>
                <a:ea typeface="Architype Vierkant"/>
                <a:cs typeface="Architype Vierkant"/>
                <a:sym typeface="Architype Vierkant"/>
              </a:rPr>
              <a:t>DINLEDIGINIZ ICIN TESEKKURLER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220</Words>
  <Application>Microsoft Office PowerPoint</Application>
  <PresentationFormat>Özel</PresentationFormat>
  <Paragraphs>47</Paragraphs>
  <Slides>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8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7" baseType="lpstr">
      <vt:lpstr>Chromium One</vt:lpstr>
      <vt:lpstr>Codec Pro Bold</vt:lpstr>
      <vt:lpstr>Arial</vt:lpstr>
      <vt:lpstr>HK Modular</vt:lpstr>
      <vt:lpstr>Architype Vierkant</vt:lpstr>
      <vt:lpstr>Code Pro </vt:lpstr>
      <vt:lpstr>Code Pro</vt:lpstr>
      <vt:lpstr>Calibri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Sayı tahmin oyunu</dc:title>
  <cp:lastModifiedBy>Işıl Cemre Sağlam</cp:lastModifiedBy>
  <cp:revision>5</cp:revision>
  <dcterms:created xsi:type="dcterms:W3CDTF">2006-08-16T00:00:00Z</dcterms:created>
  <dcterms:modified xsi:type="dcterms:W3CDTF">2025-05-22T11:25:09Z</dcterms:modified>
  <dc:identifier>DAGoE7wfU7w</dc:identifier>
</cp:coreProperties>
</file>

<file path=docProps/thumbnail.jpeg>
</file>